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sldIdLst>
    <p:sldId id="258" r:id="rId6"/>
    <p:sldId id="260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59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460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035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216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469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7134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2597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0849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8653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873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442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9666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053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0415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32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27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890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757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071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85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183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4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587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E0FD3-827B-4090-9A5F-343196499F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BA78E-B10A-4540-AC26-F60DAB1190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049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file:///E:\Videos\state%20and%20local%20government\SMP%20-%20Child%20Neglect.wmv" TargetMode="External"/><Relationship Id="rId1" Type="http://schemas.microsoft.com/office/2007/relationships/media" Target="file:///E:\Videos\state%20and%20local%20government\SMP%20-%20Child%20Neglect.wmv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bg2"/>
                </a:solidFill>
              </a:rPr>
              <a:t>VIRGINIA’S JUDICIAL BRANCH</a:t>
            </a:r>
            <a:endParaRPr lang="en-US" sz="6600" dirty="0">
              <a:solidFill>
                <a:schemeClr val="bg2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42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abanet.org/rol/images/news_philippines_small_claims_courts_fea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752600"/>
            <a:ext cx="4470400" cy="3352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90500"/>
            <a:ext cx="8343900" cy="8001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chemeClr val="bg1"/>
                </a:solidFill>
              </a:rPr>
              <a:t/>
            </a:r>
            <a:br>
              <a:rPr lang="en-US" b="1" u="sng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Virginia </a:t>
            </a:r>
            <a:r>
              <a:rPr lang="en-US" b="1" dirty="0">
                <a:solidFill>
                  <a:schemeClr val="bg1"/>
                </a:solidFill>
              </a:rPr>
              <a:t>Trial </a:t>
            </a:r>
            <a:r>
              <a:rPr lang="en-US" b="1" dirty="0" smtClean="0">
                <a:solidFill>
                  <a:schemeClr val="bg1"/>
                </a:solidFill>
              </a:rPr>
              <a:t>Courts</a:t>
            </a:r>
            <a:r>
              <a:rPr lang="en-US" b="1" dirty="0">
                <a:solidFill>
                  <a:schemeClr val="bg1"/>
                </a:solidFill>
              </a:rPr>
              <a:t/>
            </a:r>
            <a:br>
              <a:rPr lang="en-US" b="1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1219200"/>
            <a:ext cx="4419600" cy="53340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u="sng" dirty="0" smtClean="0">
                <a:solidFill>
                  <a:schemeClr val="bg1"/>
                </a:solidFill>
              </a:rPr>
              <a:t>Small </a:t>
            </a:r>
            <a:r>
              <a:rPr lang="en-US" sz="2400" b="1" u="sng" dirty="0">
                <a:solidFill>
                  <a:schemeClr val="bg1"/>
                </a:solidFill>
              </a:rPr>
              <a:t>claims court</a:t>
            </a:r>
            <a:r>
              <a:rPr lang="en-US" sz="2400" b="1" dirty="0">
                <a:solidFill>
                  <a:schemeClr val="bg1"/>
                </a:solidFill>
              </a:rPr>
              <a:t>: handles very small civil suits without lawyers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u="sng" dirty="0">
                <a:solidFill>
                  <a:schemeClr val="bg1"/>
                </a:solidFill>
              </a:rPr>
              <a:t>Juvenile Court</a:t>
            </a:r>
            <a:r>
              <a:rPr lang="en-US" sz="2400" b="1" dirty="0">
                <a:solidFill>
                  <a:schemeClr val="bg1"/>
                </a:solidFill>
              </a:rPr>
              <a:t>: original jurisdiction in cases involving children and/or families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u="sng" dirty="0">
                <a:solidFill>
                  <a:schemeClr val="bg1"/>
                </a:solidFill>
              </a:rPr>
              <a:t>General District Court</a:t>
            </a:r>
            <a:r>
              <a:rPr lang="en-US" sz="2400" b="1" dirty="0">
                <a:solidFill>
                  <a:schemeClr val="bg1"/>
                </a:solidFill>
              </a:rPr>
              <a:t>: original jurisdiction in misdemeanor criminal and smaller civil cases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u="sng" dirty="0">
                <a:solidFill>
                  <a:schemeClr val="bg1"/>
                </a:solidFill>
              </a:rPr>
              <a:t>Circuit Court</a:t>
            </a:r>
            <a:r>
              <a:rPr lang="en-US" sz="2400" b="1" dirty="0">
                <a:solidFill>
                  <a:schemeClr val="bg1"/>
                </a:solidFill>
              </a:rPr>
              <a:t>: original jurisdiction in felony criminal and large civil cases</a:t>
            </a:r>
            <a:endParaRPr lang="en-US" sz="2400" b="1" u="sng" dirty="0">
              <a:solidFill>
                <a:schemeClr val="bg1"/>
              </a:solidFill>
            </a:endParaRPr>
          </a:p>
          <a:p>
            <a:endParaRPr lang="en-US" sz="2400" b="1" u="sng" dirty="0">
              <a:solidFill>
                <a:schemeClr val="bg1"/>
              </a:solidFill>
            </a:endParaRPr>
          </a:p>
          <a:p>
            <a:endParaRPr lang="en-US" sz="2400" b="1" u="sng" dirty="0">
              <a:solidFill>
                <a:schemeClr val="bg1"/>
              </a:solidFill>
            </a:endParaRPr>
          </a:p>
        </p:txBody>
      </p:sp>
      <p:pic>
        <p:nvPicPr>
          <p:cNvPr id="8194" name="Picture 2" descr="http://virginiabeachhistory.org/courthouse1.jpg"/>
          <p:cNvPicPr>
            <a:picLocks noChangeAspect="1" noChangeArrowheads="1"/>
          </p:cNvPicPr>
          <p:nvPr/>
        </p:nvPicPr>
        <p:blipFill>
          <a:blip r:embed="rId5" cstate="print"/>
          <a:srcRect r="37500" b="18333"/>
          <a:stretch>
            <a:fillRect/>
          </a:stretch>
        </p:blipFill>
        <p:spPr bwMode="auto">
          <a:xfrm>
            <a:off x="6019800" y="1600200"/>
            <a:ext cx="4354286" cy="4267200"/>
          </a:xfrm>
          <a:prstGeom prst="rect">
            <a:avLst/>
          </a:prstGeom>
          <a:noFill/>
        </p:spPr>
      </p:pic>
      <p:pic>
        <p:nvPicPr>
          <p:cNvPr id="6" name="SMP - Child Neglect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6045200" y="1752600"/>
            <a:ext cx="44704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20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3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Virginia Appellate Courts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1600201"/>
            <a:ext cx="4038600" cy="4525963"/>
          </a:xfrm>
        </p:spPr>
        <p:txBody>
          <a:bodyPr/>
          <a:lstStyle/>
          <a:p>
            <a:r>
              <a:rPr lang="en-US" b="1" u="sng" dirty="0" smtClean="0">
                <a:solidFill>
                  <a:schemeClr val="bg1"/>
                </a:solidFill>
              </a:rPr>
              <a:t>Court of Appeals of Virginia</a:t>
            </a:r>
            <a:r>
              <a:rPr lang="en-US" b="1" dirty="0" smtClean="0">
                <a:solidFill>
                  <a:schemeClr val="bg1"/>
                </a:solidFill>
              </a:rPr>
              <a:t>: appellate jurisdiction for all cases held in Virginia trial courts</a:t>
            </a:r>
          </a:p>
          <a:p>
            <a:r>
              <a:rPr lang="en-US" b="1" u="sng" dirty="0" smtClean="0">
                <a:solidFill>
                  <a:schemeClr val="bg1"/>
                </a:solidFill>
              </a:rPr>
              <a:t>Virginia Supreme Court</a:t>
            </a:r>
            <a:r>
              <a:rPr lang="en-US" b="1" dirty="0" smtClean="0">
                <a:solidFill>
                  <a:schemeClr val="bg1"/>
                </a:solidFill>
              </a:rPr>
              <a:t>:  final appellate jurisdiction in all cases on state law</a:t>
            </a:r>
            <a:endParaRPr lang="en-US" b="1" u="sng" dirty="0">
              <a:solidFill>
                <a:schemeClr val="bg1"/>
              </a:solidFill>
            </a:endParaRPr>
          </a:p>
        </p:txBody>
      </p:sp>
      <p:pic>
        <p:nvPicPr>
          <p:cNvPr id="7170" name="Picture 2" descr="http://blog.nj.com/ledgerupdates_impact/2009/03/large_New-Jersey-Supreme-Court-Chambers.JPG"/>
          <p:cNvPicPr>
            <a:picLocks noChangeAspect="1" noChangeArrowheads="1"/>
          </p:cNvPicPr>
          <p:nvPr/>
        </p:nvPicPr>
        <p:blipFill>
          <a:blip r:embed="rId2" cstate="print"/>
          <a:srcRect l="14128"/>
          <a:stretch>
            <a:fillRect/>
          </a:stretch>
        </p:blipFill>
        <p:spPr bwMode="auto">
          <a:xfrm>
            <a:off x="5685889" y="1600200"/>
            <a:ext cx="4801137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7639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E3C3F9E90C884C80050D0F153243D1" ma:contentTypeVersion="0" ma:contentTypeDescription="Create a new document." ma:contentTypeScope="" ma:versionID="985ba0cf55f7d187582e2b0435f7883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f182d22d1788fc550c5f914e2fbbdd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38F64C-3AC4-4D47-B759-23253E7867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2E964A0-1E40-441D-BAB0-D4EB2E2470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18A7D7-AE76-481E-AFF1-C72AF12DA0E7}">
  <ds:schemaRefs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Widescreen</PresentationFormat>
  <Paragraphs>9</Paragraphs>
  <Slides>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1_Office Theme</vt:lpstr>
      <vt:lpstr>2_Office Theme</vt:lpstr>
      <vt:lpstr>VIRGINIA’S JUDICIAL BRANCH</vt:lpstr>
      <vt:lpstr> Virginia Trial Courts </vt:lpstr>
      <vt:lpstr>Virginia Appellate Courts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VIRGINIA’S JUDICIAL BRANCH</dc:title>
  <dc:creator>Phillip McGinnis</dc:creator>
  <cp:lastModifiedBy>Phillip McGinnis</cp:lastModifiedBy>
  <cp:revision>1</cp:revision>
  <dcterms:created xsi:type="dcterms:W3CDTF">2015-02-24T14:24:31Z</dcterms:created>
  <dcterms:modified xsi:type="dcterms:W3CDTF">2015-02-24T14:25:03Z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0x0101002BE3C3F9E90C884C80050D0F153243D1</vt:lpwstr>
  </property>
</Properties>
</file>